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60" r:id="rId2"/>
    <p:sldId id="267" r:id="rId3"/>
    <p:sldId id="259" r:id="rId4"/>
    <p:sldId id="258" r:id="rId5"/>
    <p:sldId id="269" r:id="rId6"/>
    <p:sldId id="270" r:id="rId7"/>
    <p:sldId id="264" r:id="rId8"/>
    <p:sldId id="265" r:id="rId9"/>
    <p:sldId id="266" r:id="rId10"/>
    <p:sldId id="261" r:id="rId11"/>
    <p:sldId id="262" r:id="rId12"/>
    <p:sldId id="268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DF1FA"/>
    <a:srgbClr val="E5ECFF"/>
    <a:srgbClr val="D5E0FF"/>
    <a:srgbClr val="C1D1FF"/>
    <a:srgbClr val="029C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391" autoAdjust="0"/>
    <p:restoredTop sz="94660"/>
  </p:normalViewPr>
  <p:slideViewPr>
    <p:cSldViewPr snapToGrid="0">
      <p:cViewPr>
        <p:scale>
          <a:sx n="100" d="100"/>
          <a:sy n="100" d="100"/>
        </p:scale>
        <p:origin x="858" y="4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82700" y="3888498"/>
            <a:ext cx="64897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388849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6AD6EE87-EBD5-4F12-A48A-63ACA297AC8F}" type="datetimeFigureOut">
              <a:rPr lang="en-US" dirty="0"/>
              <a:t>7/30/2014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 flipV="1">
            <a:off x="8386843" y="3888498"/>
            <a:ext cx="0" cy="146304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2" name="Picture 8" descr="831px-OpenCV_Logo_with_text_svg_version.svg.png (831×1024)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8420" y="287866"/>
            <a:ext cx="1132580" cy="1395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10000"/>
    </mc:Choice>
    <mc:Fallback xmlns="">
      <p:transition spd="slow" advClick="0" advTm="110000"/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73815-2707-4475-8F1A-B873CB631BB4}" type="datetimeFigureOut">
              <a:rPr lang="en-US" dirty="0"/>
              <a:t>7/30/2014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AFB99-0EAB-4182-AFF8-E214C82A68F6}" type="datetimeFigureOut">
              <a:rPr lang="en-US" dirty="0"/>
              <a:t>7/30/2014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/>
    </mc:Choice>
    <mc:Fallback xmlns=""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3794B-289A-4A80-97D7-111025398D45}" type="datetimeFigureOut">
              <a:rPr lang="en-US" dirty="0"/>
              <a:t>7/30/2014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1015F-7CC6-4D0A-9D87-873EA4C304CC}" type="datetimeFigureOut">
              <a:rPr lang="en-US" dirty="0"/>
              <a:t>7/30/2014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6A301-0538-44EC-B09D-202E1042A48B}" type="datetimeFigureOut">
              <a:rPr lang="en-US" dirty="0"/>
              <a:t>7/30/2014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9574A-8875-45EF-8EA2-3CAA0F7ABC4C}" type="datetimeFigureOut">
              <a:rPr lang="en-US" dirty="0"/>
              <a:t>7/30/2014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F4D4C-5367-4C26-9E2B-D8088D7FCA81}" type="datetimeFigureOut">
              <a:rPr lang="en-US" dirty="0"/>
              <a:t>7/30/2014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91E96-98B0-4413-9547-46F3504108EF}" type="datetimeFigureOut">
              <a:rPr lang="en-US" dirty="0"/>
              <a:t>7/30/2014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/>
    </mc:Choice>
    <mc:Fallback xmlns="">
      <p:transition spd="slow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68B11-C5A8-448C-8CE9-B1A273C79CFC}" type="datetimeFigureOut">
              <a:rPr lang="en-US" dirty="0"/>
              <a:t>7/30/2014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16CA0-919D-4A49-9C8A-62FDFB3A5183}" type="datetimeFigureOut">
              <a:rPr lang="en-US" dirty="0"/>
              <a:t>7/30/2014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E5644-1E61-4311-A31E-84CB9C7AA8A9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266239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90298CD5-6C1E-4009-B41F-6DF62E31D3BE}" type="datetimeFigureOut">
              <a:rPr lang="en-US" dirty="0"/>
              <a:pPr/>
              <a:t>7/30/2014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507347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3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5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3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0.png"/><Relationship Id="rId7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3.png"/><Relationship Id="rId4" Type="http://schemas.openxmlformats.org/officeDocument/2006/relationships/image" Target="../media/image12.png"/><Relationship Id="rId9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openxmlformats.org/officeDocument/2006/relationships/image" Target="../media/image3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vision.deis.unibo.it/keypoints3d/?page_id=2" TargetMode="Externa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vision.deis.unibo.it/keypoints3d/?page_id=2" TargetMode="Externa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3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3d pose estimation via </a:t>
            </a:r>
            <a:br>
              <a:rPr lang="en-US" smtClean="0"/>
            </a:br>
            <a:r>
              <a:rPr lang="en-US" smtClean="0"/>
              <a:t>point pair featur</a:t>
            </a:r>
            <a:r>
              <a:rPr lang="tr-TR" smtClean="0"/>
              <a:t>e</a:t>
            </a:r>
            <a:r>
              <a:rPr lang="en-US" smtClean="0"/>
              <a:t>s</a:t>
            </a:r>
            <a:r>
              <a:rPr lang="tr-TR" smtClean="0"/>
              <a:t> ın opencv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599" y="3888498"/>
            <a:ext cx="3457575" cy="1463040"/>
          </a:xfrm>
        </p:spPr>
        <p:txBody>
          <a:bodyPr>
            <a:normAutofit/>
          </a:bodyPr>
          <a:lstStyle/>
          <a:p>
            <a:r>
              <a:rPr lang="en-US" sz="2400" smtClean="0"/>
              <a:t>Tolga Birdal</a:t>
            </a:r>
            <a:endParaRPr lang="tr-TR" sz="2400" smtClean="0"/>
          </a:p>
          <a:p>
            <a:r>
              <a:rPr lang="tr-TR" sz="2400" smtClean="0"/>
              <a:t>GSoC 2014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954209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FAST ICP REGISTRATION</a:t>
            </a:r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9092170" y="3417340"/>
            <a:ext cx="30915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smtClean="0">
                <a:solidFill>
                  <a:srgbClr val="C00000"/>
                </a:solidFill>
              </a:rPr>
              <a:t>Registration in ~300 ms</a:t>
            </a:r>
            <a:endParaRPr lang="en-US" sz="2400" i="1">
              <a:solidFill>
                <a:srgbClr val="C00000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98855" y="3948985"/>
            <a:ext cx="11944038" cy="2776467"/>
            <a:chOff x="98855" y="3948985"/>
            <a:chExt cx="11944038" cy="2776467"/>
          </a:xfrm>
        </p:grpSpPr>
        <p:sp>
          <p:nvSpPr>
            <p:cNvPr id="4" name="Rounded Rectangle 3"/>
            <p:cNvSpPr/>
            <p:nvPr/>
          </p:nvSpPr>
          <p:spPr>
            <a:xfrm>
              <a:off x="98855" y="3954164"/>
              <a:ext cx="2615516" cy="226876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8918" y="4162069"/>
              <a:ext cx="2162687" cy="1840393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62790" y="4216816"/>
              <a:ext cx="2220085" cy="1768443"/>
            </a:xfrm>
            <a:prstGeom prst="rect">
              <a:avLst/>
            </a:prstGeom>
          </p:spPr>
        </p:pic>
        <p:sp>
          <p:nvSpPr>
            <p:cNvPr id="12" name="Rounded Rectangle 11"/>
            <p:cNvSpPr/>
            <p:nvPr/>
          </p:nvSpPr>
          <p:spPr>
            <a:xfrm>
              <a:off x="3208362" y="3948985"/>
              <a:ext cx="2615516" cy="226876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74060" y="4191766"/>
              <a:ext cx="2273023" cy="1798572"/>
            </a:xfrm>
            <a:prstGeom prst="rect">
              <a:avLst/>
            </a:prstGeom>
          </p:spPr>
        </p:pic>
        <p:sp>
          <p:nvSpPr>
            <p:cNvPr id="14" name="Rounded Rectangle 13"/>
            <p:cNvSpPr/>
            <p:nvPr/>
          </p:nvSpPr>
          <p:spPr>
            <a:xfrm>
              <a:off x="6317869" y="3948985"/>
              <a:ext cx="2615516" cy="226876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638267" y="4162069"/>
              <a:ext cx="2355949" cy="1882214"/>
            </a:xfrm>
            <a:prstGeom prst="rect">
              <a:avLst/>
            </a:prstGeom>
          </p:spPr>
        </p:pic>
        <p:sp>
          <p:nvSpPr>
            <p:cNvPr id="16" name="Rounded Rectangle 15"/>
            <p:cNvSpPr/>
            <p:nvPr/>
          </p:nvSpPr>
          <p:spPr>
            <a:xfrm>
              <a:off x="9427377" y="3954061"/>
              <a:ext cx="2615516" cy="226876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37394" y="6356120"/>
              <a:ext cx="15057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>
                  <a:solidFill>
                    <a:schemeClr val="tx2">
                      <a:lumMod val="75000"/>
                    </a:schemeClr>
                  </a:solidFill>
                </a:rPr>
                <a:t>Coarsest Level</a:t>
              </a:r>
              <a:endParaRPr lang="en-US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0123332" y="6356120"/>
              <a:ext cx="12236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>
                  <a:solidFill>
                    <a:schemeClr val="tx2">
                      <a:lumMod val="75000"/>
                    </a:schemeClr>
                  </a:solidFill>
                </a:rPr>
                <a:t>Finest Level</a:t>
              </a:r>
              <a:endParaRPr lang="en-US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cxnSp>
          <p:nvCxnSpPr>
            <p:cNvPr id="21" name="Straight Arrow Connector 20"/>
            <p:cNvCxnSpPr/>
            <p:nvPr/>
          </p:nvCxnSpPr>
          <p:spPr>
            <a:xfrm>
              <a:off x="3298703" y="6540786"/>
              <a:ext cx="5634682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Content Placeholder 4"/>
          <p:cNvSpPr txBox="1">
            <a:spLocks noGrp="1"/>
          </p:cNvSpPr>
          <p:nvPr>
            <p:ph idx="1"/>
          </p:nvPr>
        </p:nvSpPr>
        <p:spPr>
          <a:xfrm>
            <a:off x="890988" y="1951813"/>
            <a:ext cx="4781181" cy="18517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spcBef>
                <a:spcPts val="800"/>
              </a:spcBef>
              <a:spcAft>
                <a:spcPts val="150"/>
              </a:spcAft>
              <a:buFont typeface="Wingdings" panose="05000000000000000000" pitchFamily="2" charset="2"/>
              <a:buChar char="ü"/>
            </a:pPr>
            <a:r>
              <a:rPr lang="en-US" sz="1800" smtClean="0">
                <a:solidFill>
                  <a:schemeClr val="tx2">
                    <a:lumMod val="75000"/>
                  </a:schemeClr>
                </a:solidFill>
              </a:rPr>
              <a:t>Point Cloud Normalization</a:t>
            </a:r>
          </a:p>
          <a:p>
            <a:pPr marL="285750" indent="-285750">
              <a:spcBef>
                <a:spcPts val="800"/>
              </a:spcBef>
              <a:spcAft>
                <a:spcPts val="150"/>
              </a:spcAft>
              <a:buFont typeface="Wingdings" panose="05000000000000000000" pitchFamily="2" charset="2"/>
              <a:buChar char="ü"/>
            </a:pPr>
            <a:r>
              <a:rPr lang="en-US" sz="1800" smtClean="0">
                <a:solidFill>
                  <a:schemeClr val="tx2">
                    <a:lumMod val="75000"/>
                  </a:schemeClr>
                </a:solidFill>
              </a:rPr>
              <a:t>Robust Registration: Median Absolute Deviations</a:t>
            </a:r>
          </a:p>
          <a:p>
            <a:pPr marL="285750" indent="-285750">
              <a:spcBef>
                <a:spcPts val="800"/>
              </a:spcBef>
              <a:spcAft>
                <a:spcPts val="150"/>
              </a:spcAft>
              <a:buFont typeface="Wingdings" panose="05000000000000000000" pitchFamily="2" charset="2"/>
              <a:buChar char="ü"/>
            </a:pPr>
            <a:r>
              <a:rPr lang="en-US" sz="1800" smtClean="0">
                <a:solidFill>
                  <a:schemeClr val="tx2">
                    <a:lumMod val="75000"/>
                  </a:schemeClr>
                </a:solidFill>
              </a:rPr>
              <a:t>Coarse to Fine Registration</a:t>
            </a:r>
          </a:p>
          <a:p>
            <a:pPr marL="285750" indent="-285750">
              <a:spcBef>
                <a:spcPts val="800"/>
              </a:spcBef>
              <a:spcAft>
                <a:spcPts val="150"/>
              </a:spcAft>
              <a:buFont typeface="Wingdings" panose="05000000000000000000" pitchFamily="2" charset="2"/>
              <a:buChar char="ü"/>
            </a:pPr>
            <a:r>
              <a:rPr lang="en-US" sz="1800" smtClean="0">
                <a:solidFill>
                  <a:schemeClr val="tx2">
                    <a:lumMod val="75000"/>
                  </a:schemeClr>
                </a:solidFill>
              </a:rPr>
              <a:t>Linearized Point to Plane Metric</a:t>
            </a:r>
          </a:p>
          <a:p>
            <a:pPr marL="285750" indent="-285750">
              <a:spcBef>
                <a:spcPts val="800"/>
              </a:spcBef>
              <a:spcAft>
                <a:spcPts val="150"/>
              </a:spcAft>
              <a:buFont typeface="Wingdings" panose="05000000000000000000" pitchFamily="2" charset="2"/>
              <a:buChar char="ü"/>
            </a:pPr>
            <a:r>
              <a:rPr lang="en-US" sz="1800" smtClean="0">
                <a:solidFill>
                  <a:schemeClr val="tx2">
                    <a:lumMod val="75000"/>
                  </a:schemeClr>
                </a:solidFill>
              </a:rPr>
              <a:t>Duplicate Assignment Resolution: Picky ICP</a:t>
            </a:r>
            <a:endParaRPr lang="en-US" sz="180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20" name="Picture 8" descr="831px-OpenCV_Logo_with_text_svg_version.svg.png (831×1024)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60470" y="100448"/>
            <a:ext cx="609309" cy="750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13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13000"/>
    </mc:Choice>
    <mc:Fallback xmlns="">
      <p:transition spd="slow" advClick="0" advTm="1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7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625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5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OTHER GAINED FUNCTIONALITIES</a:t>
            </a:r>
            <a:endParaRPr lang="en-US"/>
          </a:p>
        </p:txBody>
      </p:sp>
      <p:sp>
        <p:nvSpPr>
          <p:cNvPr id="7" name="Content Placeholder 4"/>
          <p:cNvSpPr txBox="1">
            <a:spLocks noGrp="1"/>
          </p:cNvSpPr>
          <p:nvPr>
            <p:ph idx="1"/>
          </p:nvPr>
        </p:nvSpPr>
        <p:spPr>
          <a:xfrm>
            <a:off x="1024128" y="2048517"/>
            <a:ext cx="4351640" cy="18517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spcBef>
                <a:spcPts val="800"/>
              </a:spcBef>
              <a:spcAft>
                <a:spcPts val="150"/>
              </a:spcAft>
              <a:buFont typeface="Wingdings" panose="05000000000000000000" pitchFamily="2" charset="2"/>
              <a:buChar char="ü"/>
            </a:pPr>
            <a:r>
              <a:rPr lang="en-US" sz="1800">
                <a:solidFill>
                  <a:schemeClr val="tx2">
                    <a:lumMod val="75000"/>
                  </a:schemeClr>
                </a:solidFill>
              </a:rPr>
              <a:t>Bounding Boxes</a:t>
            </a:r>
          </a:p>
          <a:p>
            <a:pPr marL="285750" indent="-285750">
              <a:spcBef>
                <a:spcPts val="800"/>
              </a:spcBef>
              <a:spcAft>
                <a:spcPts val="150"/>
              </a:spcAft>
              <a:buFont typeface="Wingdings" panose="05000000000000000000" pitchFamily="2" charset="2"/>
              <a:buChar char="ü"/>
            </a:pPr>
            <a:r>
              <a:rPr lang="en-US" sz="1800">
                <a:solidFill>
                  <a:schemeClr val="tx2">
                    <a:lumMod val="75000"/>
                  </a:schemeClr>
                </a:solidFill>
              </a:rPr>
              <a:t>Voxel Based Quantization of Point Clouds</a:t>
            </a:r>
          </a:p>
          <a:p>
            <a:pPr marL="285750" indent="-285750">
              <a:spcBef>
                <a:spcPts val="800"/>
              </a:spcBef>
              <a:spcAft>
                <a:spcPts val="150"/>
              </a:spcAft>
              <a:buFont typeface="Wingdings" panose="05000000000000000000" pitchFamily="2" charset="2"/>
              <a:buChar char="ü"/>
            </a:pPr>
            <a:r>
              <a:rPr lang="en-US" sz="1800" smtClean="0">
                <a:solidFill>
                  <a:schemeClr val="tx2">
                    <a:lumMod val="75000"/>
                  </a:schemeClr>
                </a:solidFill>
              </a:rPr>
              <a:t>Fast Normal Computation of Point Clouds</a:t>
            </a:r>
          </a:p>
          <a:p>
            <a:pPr marL="285750" indent="-285750">
              <a:spcBef>
                <a:spcPts val="800"/>
              </a:spcBef>
              <a:spcAft>
                <a:spcPts val="150"/>
              </a:spcAft>
              <a:buFont typeface="Wingdings" panose="05000000000000000000" pitchFamily="2" charset="2"/>
              <a:buChar char="ü"/>
            </a:pPr>
            <a:r>
              <a:rPr lang="en-US" sz="1800" smtClean="0">
                <a:solidFill>
                  <a:schemeClr val="tx2">
                    <a:lumMod val="75000"/>
                  </a:schemeClr>
                </a:solidFill>
              </a:rPr>
              <a:t>PLY Reading / Writing</a:t>
            </a:r>
          </a:p>
          <a:p>
            <a:pPr marL="285750" indent="-285750">
              <a:spcBef>
                <a:spcPts val="800"/>
              </a:spcBef>
              <a:spcAft>
                <a:spcPts val="150"/>
              </a:spcAft>
              <a:buFont typeface="Wingdings" panose="05000000000000000000" pitchFamily="2" charset="2"/>
              <a:buChar char="ü"/>
            </a:pPr>
            <a:r>
              <a:rPr lang="en-US" sz="1800" smtClean="0">
                <a:solidFill>
                  <a:schemeClr val="tx2">
                    <a:lumMod val="75000"/>
                  </a:schemeClr>
                </a:solidFill>
              </a:rPr>
              <a:t>Naïve Hashtable and Various Hashfunctions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5840" y="1243914"/>
            <a:ext cx="2555945" cy="257626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5840" y="3917140"/>
            <a:ext cx="2555945" cy="2105083"/>
          </a:xfrm>
          <a:prstGeom prst="rect">
            <a:avLst/>
          </a:prstGeom>
        </p:spPr>
      </p:pic>
      <p:sp>
        <p:nvSpPr>
          <p:cNvPr id="10" name="Rounded Rectangle 9"/>
          <p:cNvSpPr/>
          <p:nvPr/>
        </p:nvSpPr>
        <p:spPr>
          <a:xfrm>
            <a:off x="8523657" y="1095632"/>
            <a:ext cx="3373325" cy="550287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9761317" y="6125700"/>
            <a:ext cx="898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</a:rPr>
              <a:t>Octrees</a:t>
            </a:r>
            <a:endParaRPr lang="en-US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2777" y="4156850"/>
            <a:ext cx="1714500" cy="1968849"/>
          </a:xfrm>
          <a:prstGeom prst="rect">
            <a:avLst/>
          </a:prstGeom>
        </p:spPr>
      </p:pic>
      <p:sp>
        <p:nvSpPr>
          <p:cNvPr id="13" name="Rounded Rectangle 12"/>
          <p:cNvSpPr/>
          <p:nvPr/>
        </p:nvSpPr>
        <p:spPr>
          <a:xfrm>
            <a:off x="5352492" y="4046086"/>
            <a:ext cx="2955073" cy="255242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6198380" y="6125700"/>
            <a:ext cx="1263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</a:rPr>
              <a:t>PC Normals</a:t>
            </a:r>
            <a:endParaRPr lang="en-US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15" name="Picture 8" descr="831px-OpenCV_Logo_with_text_svg_version.svg.png (831×1024)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60470" y="100448"/>
            <a:ext cx="609309" cy="750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7207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7500"/>
    </mc:Choice>
    <mc:Fallback xmlns="">
      <p:transition spd="slow" advClick="0" advTm="75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  <p:bldP spid="10" grpId="0" animBg="1"/>
      <p:bldP spid="11" grpId="0"/>
      <p:bldP spid="13" grpId="0" animBg="1"/>
      <p:bldP spid="1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references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128" y="1849899"/>
            <a:ext cx="6498154" cy="4898374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7899400" y="1981200"/>
            <a:ext cx="0" cy="459740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8276519" y="5655270"/>
            <a:ext cx="35598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mtClean="0"/>
              <a:t>Many thanks to OpenCV Team and Google for makıng this an ingenious experience.</a:t>
            </a:r>
            <a:endParaRPr lang="en-US"/>
          </a:p>
        </p:txBody>
      </p:sp>
      <p:pic>
        <p:nvPicPr>
          <p:cNvPr id="11" name="Picture 8" descr="831px-OpenCV_Logo_with_text_svg_version.svg.png (831×1024)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60470" y="100448"/>
            <a:ext cx="609309" cy="750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2602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 advClick="0" advTm="3000"/>
    </mc:Choice>
    <mc:Fallback xmlns="">
      <p:transition spd="slow" advClick="0" advTm="3000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Picture 6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4730" y="3426813"/>
            <a:ext cx="2092269" cy="1341404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894" y="4110988"/>
            <a:ext cx="1216200" cy="1451924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1919" y="2463214"/>
            <a:ext cx="1678121" cy="10884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75" y="269526"/>
            <a:ext cx="9720072" cy="1499616"/>
          </a:xfrm>
        </p:spPr>
        <p:txBody>
          <a:bodyPr/>
          <a:lstStyle/>
          <a:p>
            <a:r>
              <a:rPr lang="tr-TR" smtClean="0"/>
              <a:t>out</a:t>
            </a:r>
            <a:r>
              <a:rPr lang="en-US" smtClean="0"/>
              <a:t>line of the algorithm</a:t>
            </a:r>
            <a:endParaRPr lang="en-US"/>
          </a:p>
        </p:txBody>
      </p:sp>
      <p:sp>
        <p:nvSpPr>
          <p:cNvPr id="4" name="Rounded Rectangle 3"/>
          <p:cNvSpPr/>
          <p:nvPr/>
        </p:nvSpPr>
        <p:spPr>
          <a:xfrm>
            <a:off x="152815" y="2371725"/>
            <a:ext cx="1400040" cy="922348"/>
          </a:xfrm>
          <a:prstGeom prst="roundRect">
            <a:avLst/>
          </a:prstGeom>
          <a:noFill/>
          <a:ln w="28575">
            <a:solidFill>
              <a:srgbClr val="C000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9961" tIns="29980" rIns="59961" bIns="299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smtClean="0">
                <a:solidFill>
                  <a:schemeClr val="tx1">
                    <a:lumMod val="95000"/>
                    <a:lumOff val="5000"/>
                  </a:schemeClr>
                </a:solidFill>
                <a:latin typeface="Minion Pro" panose="02040503050306020203" pitchFamily="18" charset="0"/>
              </a:rPr>
              <a:t>Load / Generate 3D Model</a:t>
            </a:r>
            <a:endParaRPr lang="en-US" sz="1600">
              <a:solidFill>
                <a:schemeClr val="tx1">
                  <a:lumMod val="95000"/>
                  <a:lumOff val="5000"/>
                </a:schemeClr>
              </a:solidFill>
              <a:latin typeface="Minion Pro" panose="02040503050306020203" pitchFamily="18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2548844" y="2172886"/>
            <a:ext cx="1567557" cy="3237313"/>
          </a:xfrm>
          <a:prstGeom prst="roundRect">
            <a:avLst/>
          </a:prstGeom>
          <a:noFill/>
          <a:ln w="28575">
            <a:gradFill>
              <a:gsLst>
                <a:gs pos="0">
                  <a:srgbClr val="C00000"/>
                </a:gs>
                <a:gs pos="100000">
                  <a:schemeClr val="accent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9961" tIns="29980" rIns="59961" bIns="299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smtClean="0">
              <a:solidFill>
                <a:schemeClr val="tx1">
                  <a:lumMod val="95000"/>
                  <a:lumOff val="5000"/>
                </a:schemeClr>
              </a:solidFill>
              <a:latin typeface="Minion Pro" panose="02040503050306020203" pitchFamily="18" charset="0"/>
            </a:endParaRPr>
          </a:p>
          <a:p>
            <a:pPr algn="ctr"/>
            <a:endParaRPr lang="en-US" sz="1600" smtClean="0">
              <a:solidFill>
                <a:schemeClr val="tx1">
                  <a:lumMod val="95000"/>
                  <a:lumOff val="5000"/>
                </a:schemeClr>
              </a:solidFill>
              <a:latin typeface="Minion Pro" panose="02040503050306020203" pitchFamily="18" charset="0"/>
            </a:endParaRPr>
          </a:p>
          <a:p>
            <a:pPr algn="ctr"/>
            <a:endParaRPr lang="en-US" sz="1600">
              <a:solidFill>
                <a:schemeClr val="tx1">
                  <a:lumMod val="95000"/>
                  <a:lumOff val="5000"/>
                </a:schemeClr>
              </a:solidFill>
              <a:latin typeface="Minion Pro" panose="02040503050306020203" pitchFamily="18" charset="0"/>
            </a:endParaRPr>
          </a:p>
          <a:p>
            <a:pPr algn="ctr"/>
            <a:r>
              <a:rPr lang="en-US" sz="1600" smtClean="0">
                <a:solidFill>
                  <a:schemeClr val="tx1">
                    <a:lumMod val="95000"/>
                    <a:lumOff val="5000"/>
                  </a:schemeClr>
                </a:solidFill>
                <a:latin typeface="Minion Pro" panose="02040503050306020203" pitchFamily="18" charset="0"/>
              </a:rPr>
              <a:t>PPF Feature </a:t>
            </a:r>
            <a:r>
              <a:rPr lang="en-US" sz="1600">
                <a:solidFill>
                  <a:schemeClr val="tx1">
                    <a:lumMod val="95000"/>
                    <a:lumOff val="5000"/>
                  </a:schemeClr>
                </a:solidFill>
                <a:latin typeface="Minion Pro" panose="02040503050306020203" pitchFamily="18" charset="0"/>
              </a:rPr>
              <a:t>Extraction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5576758" y="2172887"/>
            <a:ext cx="1434563" cy="1274158"/>
          </a:xfrm>
          <a:prstGeom prst="roundRect">
            <a:avLst/>
          </a:prstGeom>
          <a:noFill/>
          <a:ln w="28575">
            <a:solidFill>
              <a:srgbClr val="C000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9961" tIns="29980" rIns="59961" bIns="299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smtClean="0">
                <a:solidFill>
                  <a:schemeClr val="tx1">
                    <a:lumMod val="95000"/>
                    <a:lumOff val="5000"/>
                  </a:schemeClr>
                </a:solidFill>
                <a:latin typeface="Minion Pro" panose="02040503050306020203" pitchFamily="18" charset="0"/>
              </a:rPr>
              <a:t>Compute Hashtable</a:t>
            </a:r>
            <a:br>
              <a:rPr lang="en-US" sz="1600" smtClean="0">
                <a:solidFill>
                  <a:schemeClr val="tx1">
                    <a:lumMod val="95000"/>
                    <a:lumOff val="5000"/>
                  </a:schemeClr>
                </a:solidFill>
                <a:latin typeface="Minion Pro" panose="02040503050306020203" pitchFamily="18" charset="0"/>
              </a:rPr>
            </a:br>
            <a:r>
              <a:rPr lang="en-US" sz="1600" smtClean="0">
                <a:solidFill>
                  <a:schemeClr val="tx1">
                    <a:lumMod val="95000"/>
                    <a:lumOff val="5000"/>
                  </a:schemeClr>
                </a:solidFill>
                <a:latin typeface="Minion Pro" panose="02040503050306020203" pitchFamily="18" charset="0"/>
              </a:rPr>
              <a:t>&amp;</a:t>
            </a:r>
            <a:br>
              <a:rPr lang="en-US" sz="1600" smtClean="0">
                <a:solidFill>
                  <a:schemeClr val="tx1">
                    <a:lumMod val="95000"/>
                    <a:lumOff val="5000"/>
                  </a:schemeClr>
                </a:solidFill>
                <a:latin typeface="Minion Pro" panose="02040503050306020203" pitchFamily="18" charset="0"/>
              </a:rPr>
            </a:br>
            <a:r>
              <a:rPr lang="en-US" sz="1600" smtClean="0">
                <a:solidFill>
                  <a:schemeClr val="tx1">
                    <a:lumMod val="95000"/>
                    <a:lumOff val="5000"/>
                  </a:schemeClr>
                </a:solidFill>
                <a:latin typeface="Minion Pro" panose="02040503050306020203" pitchFamily="18" charset="0"/>
              </a:rPr>
              <a:t>Precompute </a:t>
            </a:r>
            <a:r>
              <a:rPr lang="el-GR" sz="1600" smtClean="0">
                <a:solidFill>
                  <a:schemeClr val="tx1">
                    <a:lumMod val="95000"/>
                    <a:lumOff val="5000"/>
                  </a:schemeClr>
                </a:solidFill>
                <a:latin typeface="Minion Pro" panose="02040503050306020203" pitchFamily="18" charset="0"/>
              </a:rPr>
              <a:t>α</a:t>
            </a:r>
            <a:r>
              <a:rPr lang="en-US" sz="1600" baseline="-25000" smtClean="0">
                <a:solidFill>
                  <a:schemeClr val="tx1">
                    <a:lumMod val="95000"/>
                    <a:lumOff val="5000"/>
                  </a:schemeClr>
                </a:solidFill>
                <a:latin typeface="Minion Pro" panose="02040503050306020203" pitchFamily="18" charset="0"/>
              </a:rPr>
              <a:t>model</a:t>
            </a:r>
            <a:endParaRPr lang="en-US" sz="1600" baseline="-25000">
              <a:solidFill>
                <a:schemeClr val="tx1">
                  <a:lumMod val="95000"/>
                  <a:lumOff val="5000"/>
                </a:schemeClr>
              </a:solidFill>
              <a:latin typeface="Minion Pro" panose="02040503050306020203" pitchFamily="18" charset="0"/>
            </a:endParaRPr>
          </a:p>
        </p:txBody>
      </p:sp>
      <p:cxnSp>
        <p:nvCxnSpPr>
          <p:cNvPr id="9" name="Straight Arrow Connector 8"/>
          <p:cNvCxnSpPr>
            <a:stCxn id="4" idx="3"/>
          </p:cNvCxnSpPr>
          <p:nvPr/>
        </p:nvCxnSpPr>
        <p:spPr>
          <a:xfrm flipV="1">
            <a:off x="1552855" y="2816827"/>
            <a:ext cx="995989" cy="16072"/>
          </a:xfrm>
          <a:prstGeom prst="straightConnector1">
            <a:avLst/>
          </a:prstGeom>
          <a:ln w="635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77" idx="3"/>
          </p:cNvCxnSpPr>
          <p:nvPr/>
        </p:nvCxnSpPr>
        <p:spPr>
          <a:xfrm>
            <a:off x="1546325" y="4771434"/>
            <a:ext cx="1002519" cy="0"/>
          </a:xfrm>
          <a:prstGeom prst="straightConnector1">
            <a:avLst/>
          </a:prstGeom>
          <a:ln w="635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ounded Rectangle 12"/>
          <p:cNvSpPr/>
          <p:nvPr/>
        </p:nvSpPr>
        <p:spPr>
          <a:xfrm>
            <a:off x="8938633" y="2179746"/>
            <a:ext cx="1434563" cy="1274158"/>
          </a:xfrm>
          <a:prstGeom prst="roundRect">
            <a:avLst/>
          </a:prstGeom>
          <a:noFill/>
          <a:ln w="28575">
            <a:solidFill>
              <a:srgbClr val="C000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9961" tIns="29980" rIns="59961" bIns="299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smtClean="0">
                <a:solidFill>
                  <a:schemeClr val="tx1">
                    <a:lumMod val="95000"/>
                    <a:lumOff val="5000"/>
                  </a:schemeClr>
                </a:solidFill>
                <a:latin typeface="Minion Pro" panose="02040503050306020203" pitchFamily="18" charset="0"/>
              </a:rPr>
              <a:t>Trained Model</a:t>
            </a:r>
            <a:endParaRPr lang="en-US" sz="1600">
              <a:solidFill>
                <a:schemeClr val="tx1">
                  <a:lumMod val="95000"/>
                  <a:lumOff val="5000"/>
                </a:schemeClr>
              </a:solidFill>
              <a:latin typeface="Minion Pro" panose="02040503050306020203" pitchFamily="18" charset="0"/>
            </a:endParaRPr>
          </a:p>
        </p:txBody>
      </p:sp>
      <p:cxnSp>
        <p:nvCxnSpPr>
          <p:cNvPr id="14" name="Straight Arrow Connector 13"/>
          <p:cNvCxnSpPr>
            <a:stCxn id="7" idx="3"/>
            <a:endCxn id="13" idx="1"/>
          </p:cNvCxnSpPr>
          <p:nvPr/>
        </p:nvCxnSpPr>
        <p:spPr>
          <a:xfrm>
            <a:off x="7011321" y="2809966"/>
            <a:ext cx="1927312" cy="6859"/>
          </a:xfrm>
          <a:prstGeom prst="straightConnector1">
            <a:avLst/>
          </a:prstGeom>
          <a:ln w="635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ounded Rectangle 14"/>
          <p:cNvSpPr/>
          <p:nvPr/>
        </p:nvSpPr>
        <p:spPr>
          <a:xfrm>
            <a:off x="10319496" y="4258313"/>
            <a:ext cx="1655329" cy="967798"/>
          </a:xfrm>
          <a:prstGeom prst="roundRect">
            <a:avLst/>
          </a:prstGeom>
          <a:noFill/>
          <a:ln w="28575">
            <a:solidFill>
              <a:schemeClr val="accent2">
                <a:lumMod val="7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9961" tIns="29980" rIns="59961" bIns="299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smtClean="0">
                <a:solidFill>
                  <a:schemeClr val="tx1">
                    <a:lumMod val="95000"/>
                    <a:lumOff val="5000"/>
                  </a:schemeClr>
                </a:solidFill>
                <a:latin typeface="Minion Pro" panose="02040503050306020203" pitchFamily="18" charset="0"/>
              </a:rPr>
              <a:t>Pose Clustering</a:t>
            </a:r>
            <a:endParaRPr lang="en-US" sz="1600">
              <a:solidFill>
                <a:schemeClr val="tx1">
                  <a:lumMod val="95000"/>
                  <a:lumOff val="5000"/>
                </a:schemeClr>
              </a:solidFill>
              <a:latin typeface="Minion Pro" panose="02040503050306020203" pitchFamily="18" charset="0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6755094" y="4136042"/>
            <a:ext cx="1434563" cy="1274158"/>
          </a:xfrm>
          <a:prstGeom prst="roundRect">
            <a:avLst/>
          </a:prstGeom>
          <a:noFill/>
          <a:ln w="28575">
            <a:solidFill>
              <a:schemeClr val="accent2">
                <a:lumMod val="7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9961" tIns="29980" rIns="59961" bIns="299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>
                <a:solidFill>
                  <a:schemeClr val="tx1">
                    <a:lumMod val="95000"/>
                    <a:lumOff val="5000"/>
                  </a:schemeClr>
                </a:solidFill>
                <a:latin typeface="Minion Pro" panose="02040503050306020203" pitchFamily="18" charset="0"/>
              </a:rPr>
              <a:t>Hashtable </a:t>
            </a:r>
            <a:r>
              <a:rPr lang="en-US" sz="1600" smtClean="0">
                <a:solidFill>
                  <a:schemeClr val="tx1">
                    <a:lumMod val="95000"/>
                    <a:lumOff val="5000"/>
                  </a:schemeClr>
                </a:solidFill>
                <a:latin typeface="Minion Pro" panose="02040503050306020203" pitchFamily="18" charset="0"/>
              </a:rPr>
              <a:t>Lookup</a:t>
            </a:r>
            <a:r>
              <a:rPr lang="en-US" sz="1600">
                <a:solidFill>
                  <a:schemeClr val="tx1">
                    <a:lumMod val="95000"/>
                    <a:lumOff val="5000"/>
                  </a:schemeClr>
                </a:solidFill>
                <a:latin typeface="Minion Pro" panose="02040503050306020203" pitchFamily="18" charset="0"/>
              </a:rPr>
              <a:t/>
            </a:r>
            <a:br>
              <a:rPr lang="en-US" sz="1600">
                <a:solidFill>
                  <a:schemeClr val="tx1">
                    <a:lumMod val="95000"/>
                    <a:lumOff val="5000"/>
                  </a:schemeClr>
                </a:solidFill>
                <a:latin typeface="Minion Pro" panose="02040503050306020203" pitchFamily="18" charset="0"/>
              </a:rPr>
            </a:br>
            <a:r>
              <a:rPr lang="en-US" sz="1600" smtClean="0">
                <a:solidFill>
                  <a:schemeClr val="tx1">
                    <a:lumMod val="95000"/>
                    <a:lumOff val="5000"/>
                  </a:schemeClr>
                </a:solidFill>
                <a:latin typeface="Minion Pro" panose="02040503050306020203" pitchFamily="18" charset="0"/>
              </a:rPr>
              <a:t>&amp;</a:t>
            </a:r>
            <a:r>
              <a:rPr lang="en-US" sz="1600">
                <a:solidFill>
                  <a:schemeClr val="tx1">
                    <a:lumMod val="95000"/>
                    <a:lumOff val="5000"/>
                  </a:schemeClr>
                </a:solidFill>
                <a:latin typeface="Minion Pro" panose="02040503050306020203" pitchFamily="18" charset="0"/>
              </a:rPr>
              <a:t/>
            </a:r>
            <a:br>
              <a:rPr lang="en-US" sz="1600">
                <a:solidFill>
                  <a:schemeClr val="tx1">
                    <a:lumMod val="95000"/>
                    <a:lumOff val="5000"/>
                  </a:schemeClr>
                </a:solidFill>
                <a:latin typeface="Minion Pro" panose="02040503050306020203" pitchFamily="18" charset="0"/>
              </a:rPr>
            </a:br>
            <a:r>
              <a:rPr lang="en-US" sz="1600" smtClean="0">
                <a:solidFill>
                  <a:schemeClr val="tx1">
                    <a:lumMod val="95000"/>
                    <a:lumOff val="5000"/>
                  </a:schemeClr>
                </a:solidFill>
                <a:latin typeface="Minion Pro" panose="02040503050306020203" pitchFamily="18" charset="0"/>
              </a:rPr>
              <a:t>Vote for Pose</a:t>
            </a:r>
            <a:endParaRPr lang="en-US" sz="1600" baseline="-25000">
              <a:solidFill>
                <a:schemeClr val="tx1">
                  <a:lumMod val="95000"/>
                  <a:lumOff val="5000"/>
                </a:schemeClr>
              </a:solidFill>
              <a:latin typeface="Minion Pro" panose="02040503050306020203" pitchFamily="18" charset="0"/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4116401" y="2809967"/>
            <a:ext cx="1460357" cy="0"/>
          </a:xfrm>
          <a:prstGeom prst="straightConnector1">
            <a:avLst/>
          </a:prstGeom>
          <a:ln w="635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endCxn id="17" idx="1"/>
          </p:cNvCxnSpPr>
          <p:nvPr/>
        </p:nvCxnSpPr>
        <p:spPr>
          <a:xfrm>
            <a:off x="4130040" y="4773120"/>
            <a:ext cx="2625054" cy="1"/>
          </a:xfrm>
          <a:prstGeom prst="straightConnector1">
            <a:avLst/>
          </a:prstGeom>
          <a:ln w="635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ounded Rectangle 26"/>
          <p:cNvSpPr/>
          <p:nvPr/>
        </p:nvSpPr>
        <p:spPr>
          <a:xfrm>
            <a:off x="10329020" y="5832281"/>
            <a:ext cx="1655329" cy="967798"/>
          </a:xfrm>
          <a:prstGeom prst="roundRect">
            <a:avLst/>
          </a:prstGeom>
          <a:noFill/>
          <a:ln w="28575">
            <a:solidFill>
              <a:schemeClr val="accent2">
                <a:lumMod val="7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9961" tIns="29980" rIns="59961" bIns="299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smtClean="0">
                <a:solidFill>
                  <a:schemeClr val="tx1">
                    <a:lumMod val="95000"/>
                    <a:lumOff val="5000"/>
                  </a:schemeClr>
                </a:solidFill>
                <a:latin typeface="Minion Pro" panose="02040503050306020203" pitchFamily="18" charset="0"/>
              </a:rPr>
              <a:t>ICP Refinement</a:t>
            </a:r>
            <a:br>
              <a:rPr lang="en-US" sz="1600" smtClean="0">
                <a:solidFill>
                  <a:schemeClr val="tx1">
                    <a:lumMod val="95000"/>
                    <a:lumOff val="5000"/>
                  </a:schemeClr>
                </a:solidFill>
                <a:latin typeface="Minion Pro" panose="02040503050306020203" pitchFamily="18" charset="0"/>
              </a:rPr>
            </a:br>
            <a:r>
              <a:rPr lang="en-US" sz="1600" smtClean="0">
                <a:solidFill>
                  <a:schemeClr val="tx1">
                    <a:lumMod val="95000"/>
                    <a:lumOff val="5000"/>
                  </a:schemeClr>
                </a:solidFill>
                <a:latin typeface="Minion Pro" panose="02040503050306020203" pitchFamily="18" charset="0"/>
              </a:rPr>
              <a:t>&amp;</a:t>
            </a:r>
            <a:br>
              <a:rPr lang="en-US" sz="1600" smtClean="0">
                <a:solidFill>
                  <a:schemeClr val="tx1">
                    <a:lumMod val="95000"/>
                    <a:lumOff val="5000"/>
                  </a:schemeClr>
                </a:solidFill>
                <a:latin typeface="Minion Pro" panose="02040503050306020203" pitchFamily="18" charset="0"/>
              </a:rPr>
            </a:br>
            <a:r>
              <a:rPr lang="en-US" sz="1600" smtClean="0">
                <a:solidFill>
                  <a:schemeClr val="tx1">
                    <a:lumMod val="95000"/>
                    <a:lumOff val="5000"/>
                  </a:schemeClr>
                </a:solidFill>
                <a:latin typeface="Minion Pro" panose="02040503050306020203" pitchFamily="18" charset="0"/>
              </a:rPr>
              <a:t>Final Pose</a:t>
            </a:r>
            <a:endParaRPr lang="en-US" sz="1600">
              <a:solidFill>
                <a:schemeClr val="tx1">
                  <a:lumMod val="95000"/>
                  <a:lumOff val="5000"/>
                </a:schemeClr>
              </a:solidFill>
              <a:latin typeface="Minion Pro" panose="02040503050306020203" pitchFamily="18" charset="0"/>
            </a:endParaRPr>
          </a:p>
        </p:txBody>
      </p:sp>
      <p:cxnSp>
        <p:nvCxnSpPr>
          <p:cNvPr id="28" name="Straight Arrow Connector 27"/>
          <p:cNvCxnSpPr>
            <a:stCxn id="17" idx="3"/>
          </p:cNvCxnSpPr>
          <p:nvPr/>
        </p:nvCxnSpPr>
        <p:spPr>
          <a:xfrm flipV="1">
            <a:off x="8189657" y="4773120"/>
            <a:ext cx="2139363" cy="1"/>
          </a:xfrm>
          <a:prstGeom prst="straightConnector1">
            <a:avLst/>
          </a:prstGeom>
          <a:ln w="635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15" idx="2"/>
            <a:endCxn id="27" idx="0"/>
          </p:cNvCxnSpPr>
          <p:nvPr/>
        </p:nvCxnSpPr>
        <p:spPr>
          <a:xfrm>
            <a:off x="11147161" y="5226111"/>
            <a:ext cx="9524" cy="606170"/>
          </a:xfrm>
          <a:prstGeom prst="straightConnector1">
            <a:avLst/>
          </a:prstGeom>
          <a:ln w="635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4376" y="1906068"/>
            <a:ext cx="662085" cy="815814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88554" y="3862884"/>
            <a:ext cx="707907" cy="790857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42817" y="1379381"/>
            <a:ext cx="1601133" cy="1315051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08790" y="5868258"/>
            <a:ext cx="881276" cy="954829"/>
          </a:xfrm>
          <a:prstGeom prst="rect">
            <a:avLst/>
          </a:prstGeom>
        </p:spPr>
      </p:pic>
      <p:cxnSp>
        <p:nvCxnSpPr>
          <p:cNvPr id="53" name="Elbow Connector 52"/>
          <p:cNvCxnSpPr>
            <a:stCxn id="13" idx="2"/>
            <a:endCxn id="17" idx="0"/>
          </p:cNvCxnSpPr>
          <p:nvPr/>
        </p:nvCxnSpPr>
        <p:spPr>
          <a:xfrm rot="5400000">
            <a:off x="8223077" y="2703204"/>
            <a:ext cx="682138" cy="2183539"/>
          </a:xfrm>
          <a:prstGeom prst="bentConnector3">
            <a:avLst/>
          </a:prstGeom>
          <a:ln w="50800">
            <a:gradFill>
              <a:gsLst>
                <a:gs pos="0">
                  <a:srgbClr val="C00000"/>
                </a:gs>
                <a:gs pos="100000">
                  <a:schemeClr val="accent2">
                    <a:lumMod val="75000"/>
                  </a:schemeClr>
                </a:gs>
              </a:gsLst>
              <a:lin ang="5400000" scaled="1"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Rounded Rectangle 76"/>
          <p:cNvSpPr/>
          <p:nvPr/>
        </p:nvSpPr>
        <p:spPr>
          <a:xfrm>
            <a:off x="146285" y="4310260"/>
            <a:ext cx="1400040" cy="922348"/>
          </a:xfrm>
          <a:prstGeom prst="roundRect">
            <a:avLst/>
          </a:prstGeom>
          <a:noFill/>
          <a:ln w="28575">
            <a:solidFill>
              <a:schemeClr val="accent2">
                <a:lumMod val="7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9961" tIns="29980" rIns="59961" bIns="299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smtClean="0">
                <a:solidFill>
                  <a:schemeClr val="tx1">
                    <a:lumMod val="95000"/>
                    <a:lumOff val="5000"/>
                  </a:schemeClr>
                </a:solidFill>
                <a:latin typeface="Minion Pro" panose="02040503050306020203" pitchFamily="18" charset="0"/>
              </a:rPr>
              <a:t>Load / Generate 3D Model</a:t>
            </a:r>
            <a:endParaRPr lang="en-US" sz="1600">
              <a:solidFill>
                <a:schemeClr val="tx1">
                  <a:lumMod val="95000"/>
                  <a:lumOff val="5000"/>
                </a:schemeClr>
              </a:solidFill>
              <a:latin typeface="Minion Pro" panose="02040503050306020203" pitchFamily="18" charset="0"/>
            </a:endParaRPr>
          </a:p>
        </p:txBody>
      </p:sp>
      <p:cxnSp>
        <p:nvCxnSpPr>
          <p:cNvPr id="82" name="Straight Connector 81"/>
          <p:cNvCxnSpPr/>
          <p:nvPr/>
        </p:nvCxnSpPr>
        <p:spPr>
          <a:xfrm>
            <a:off x="-89849" y="3540617"/>
            <a:ext cx="12281849" cy="0"/>
          </a:xfrm>
          <a:prstGeom prst="line">
            <a:avLst/>
          </a:prstGeom>
          <a:ln w="3492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/>
          <p:cNvSpPr txBox="1"/>
          <p:nvPr/>
        </p:nvSpPr>
        <p:spPr>
          <a:xfrm>
            <a:off x="11285277" y="3109407"/>
            <a:ext cx="906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Training</a:t>
            </a:r>
            <a:endParaRPr lang="en-US"/>
          </a:p>
        </p:txBody>
      </p:sp>
      <p:sp>
        <p:nvSpPr>
          <p:cNvPr id="84" name="TextBox 83"/>
          <p:cNvSpPr txBox="1"/>
          <p:nvPr/>
        </p:nvSpPr>
        <p:spPr>
          <a:xfrm>
            <a:off x="0" y="3595859"/>
            <a:ext cx="885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Runtime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2815" y="6140848"/>
            <a:ext cx="5724530" cy="730895"/>
          </a:xfrm>
          <a:prstGeom prst="rect">
            <a:avLst/>
          </a:prstGeom>
        </p:spPr>
      </p:pic>
      <p:pic>
        <p:nvPicPr>
          <p:cNvPr id="36" name="Picture 8" descr="831px-OpenCV_Logo_with_text_svg_version.svg.png (831×1024)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60470" y="100448"/>
            <a:ext cx="609309" cy="750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1478123"/>
      </p:ext>
    </p:extLst>
  </p:cSld>
  <p:clrMapOvr>
    <a:masterClrMapping/>
  </p:clrMapOvr>
  <p:transition spd="slow" advClick="0" advTm="13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5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60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70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8000"/>
                            </p:stCondLst>
                            <p:childTnLst>
                              <p:par>
                                <p:cTn id="56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9000"/>
                            </p:stCondLst>
                            <p:childTnLst>
                              <p:par>
                                <p:cTn id="6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1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1" dur="1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0500"/>
                            </p:stCondLst>
                            <p:childTnLst>
                              <p:par>
                                <p:cTn id="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1500"/>
                            </p:stCondLst>
                            <p:childTnLst>
                              <p:par>
                                <p:cTn id="7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2000"/>
                            </p:stCondLst>
                            <p:childTnLst>
                              <p:par>
                                <p:cTn id="8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13000"/>
                            </p:stCondLst>
                            <p:childTnLst>
                              <p:par>
                                <p:cTn id="8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13500"/>
                            </p:stCondLst>
                            <p:childTnLst>
                              <p:par>
                                <p:cTn id="9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4500"/>
                            </p:stCondLst>
                            <p:childTnLst>
                              <p:par>
                                <p:cTn id="9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3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  <p:bldP spid="13" grpId="0" animBg="1"/>
      <p:bldP spid="15" grpId="0" animBg="1"/>
      <p:bldP spid="17" grpId="0" animBg="1"/>
      <p:bldP spid="27" grpId="0" animBg="1"/>
      <p:bldP spid="77" grpId="0" animBg="1"/>
      <p:bldP spid="83" grpId="0"/>
      <p:bldP spid="8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7" y="267287"/>
            <a:ext cx="10713941" cy="1499616"/>
          </a:xfrm>
        </p:spPr>
        <p:txBody>
          <a:bodyPr/>
          <a:lstStyle/>
          <a:p>
            <a:r>
              <a:rPr lang="en-US"/>
              <a:t>Registration using point pair </a:t>
            </a:r>
            <a:r>
              <a:rPr lang="en-US" smtClean="0"/>
              <a:t>features - LASER</a:t>
            </a:r>
            <a:endParaRPr lang="en-US"/>
          </a:p>
        </p:txBody>
      </p:sp>
      <p:sp>
        <p:nvSpPr>
          <p:cNvPr id="4" name="Rounded Rectangle 3"/>
          <p:cNvSpPr/>
          <p:nvPr/>
        </p:nvSpPr>
        <p:spPr>
          <a:xfrm>
            <a:off x="214180" y="1837038"/>
            <a:ext cx="3665842" cy="172857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114936" y="3196279"/>
            <a:ext cx="1685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Input 3D Models</a:t>
            </a:r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214180" y="3904341"/>
            <a:ext cx="3665841" cy="288775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154550" y="6360389"/>
            <a:ext cx="1556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Input 3D Scene</a:t>
            </a:r>
            <a:endParaRPr lang="en-US"/>
          </a:p>
        </p:txBody>
      </p:sp>
      <p:sp>
        <p:nvSpPr>
          <p:cNvPr id="13" name="Right Arrow 12"/>
          <p:cNvSpPr/>
          <p:nvPr/>
        </p:nvSpPr>
        <p:spPr>
          <a:xfrm>
            <a:off x="4117640" y="3772775"/>
            <a:ext cx="1276865" cy="632466"/>
          </a:xfrm>
          <a:prstGeom prst="rightArrow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5605918" y="1837037"/>
            <a:ext cx="2335429" cy="495505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6106365" y="6329208"/>
            <a:ext cx="1334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Registrations</a:t>
            </a:r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4117639" y="3904342"/>
            <a:ext cx="1104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mtClean="0"/>
              <a:t>PPF + ICP</a:t>
            </a:r>
            <a:endParaRPr lang="en-US"/>
          </a:p>
        </p:txBody>
      </p:sp>
      <p:sp>
        <p:nvSpPr>
          <p:cNvPr id="22" name="Rounded Rectangle 21"/>
          <p:cNvSpPr/>
          <p:nvPr/>
        </p:nvSpPr>
        <p:spPr>
          <a:xfrm>
            <a:off x="9474678" y="2594919"/>
            <a:ext cx="2595101" cy="305623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9806386" y="5224106"/>
            <a:ext cx="1931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Full Pose Estimation</a:t>
            </a:r>
            <a:endParaRPr lang="en-US"/>
          </a:p>
        </p:txBody>
      </p:sp>
      <p:sp>
        <p:nvSpPr>
          <p:cNvPr id="24" name="Right Arrow 23"/>
          <p:cNvSpPr/>
          <p:nvPr/>
        </p:nvSpPr>
        <p:spPr>
          <a:xfrm>
            <a:off x="8112988" y="3772775"/>
            <a:ext cx="1276865" cy="632466"/>
          </a:xfrm>
          <a:prstGeom prst="rightArrow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8088142" y="3904342"/>
            <a:ext cx="1154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mtClean="0"/>
              <a:t>All Models</a:t>
            </a:r>
            <a:endParaRPr lang="en-US"/>
          </a:p>
        </p:txBody>
      </p:sp>
      <p:sp>
        <p:nvSpPr>
          <p:cNvPr id="27" name="Plus 26"/>
          <p:cNvSpPr/>
          <p:nvPr/>
        </p:nvSpPr>
        <p:spPr>
          <a:xfrm>
            <a:off x="1821754" y="3627884"/>
            <a:ext cx="214184" cy="214184"/>
          </a:xfrm>
          <a:prstGeom prst="mathPlus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212" y="4001731"/>
            <a:ext cx="2111268" cy="235865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5873" y="2022146"/>
            <a:ext cx="1209120" cy="1310036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2115" y="3470749"/>
            <a:ext cx="1212765" cy="1412852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2115" y="5029580"/>
            <a:ext cx="1212765" cy="1206074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61494" y="3015981"/>
            <a:ext cx="2426975" cy="2150407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76526" y="1897232"/>
            <a:ext cx="603114" cy="1309364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0352" y="1917867"/>
            <a:ext cx="1045886" cy="1288729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84259" y="2035614"/>
            <a:ext cx="1227863" cy="1170982"/>
          </a:xfrm>
          <a:prstGeom prst="rect">
            <a:avLst/>
          </a:prstGeom>
        </p:spPr>
      </p:pic>
      <p:pic>
        <p:nvPicPr>
          <p:cNvPr id="34" name="Picture 8" descr="831px-OpenCV_Logo_with_text_svg_version.svg.png (831×1024)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60470" y="100448"/>
            <a:ext cx="609309" cy="750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9368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11000"/>
    </mc:Choice>
    <mc:Fallback xmlns="">
      <p:transition spd="slow" advClick="0" advTm="1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1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76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76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760"/>
                            </p:stCondLst>
                            <p:childTnLst>
                              <p:par>
                                <p:cTn id="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760"/>
                            </p:stCondLst>
                            <p:childTnLst>
                              <p:par>
                                <p:cTn id="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6760"/>
                            </p:stCondLst>
                            <p:childTnLst>
                              <p:par>
                                <p:cTn id="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7760"/>
                            </p:stCondLst>
                            <p:childTnLst>
                              <p:par>
                                <p:cTn id="6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8760"/>
                            </p:stCondLst>
                            <p:childTnLst>
                              <p:par>
                                <p:cTn id="6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7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9" grpId="0" animBg="1"/>
      <p:bldP spid="11" grpId="0"/>
      <p:bldP spid="13" grpId="0" animBg="1"/>
      <p:bldP spid="14" grpId="0" animBg="1"/>
      <p:bldP spid="15" grpId="0"/>
      <p:bldP spid="20" grpId="0"/>
      <p:bldP spid="22" grpId="0" animBg="1"/>
      <p:bldP spid="23" grpId="0"/>
      <p:bldP spid="24" grpId="0" animBg="1"/>
      <p:bldP spid="25" grpId="0"/>
      <p:bldP spid="2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7" y="272552"/>
            <a:ext cx="10713941" cy="1499616"/>
          </a:xfrm>
        </p:spPr>
        <p:txBody>
          <a:bodyPr/>
          <a:lstStyle/>
          <a:p>
            <a:r>
              <a:rPr lang="en-US"/>
              <a:t>Registration using point pair </a:t>
            </a:r>
            <a:r>
              <a:rPr lang="en-US" smtClean="0"/>
              <a:t>features - STEREO</a:t>
            </a:r>
            <a:endParaRPr lang="en-US"/>
          </a:p>
        </p:txBody>
      </p:sp>
      <p:sp>
        <p:nvSpPr>
          <p:cNvPr id="4" name="Rounded Rectangle 3"/>
          <p:cNvSpPr/>
          <p:nvPr/>
        </p:nvSpPr>
        <p:spPr>
          <a:xfrm>
            <a:off x="214180" y="1837038"/>
            <a:ext cx="3665842" cy="172857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114936" y="3196279"/>
            <a:ext cx="1685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Input 3D Models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594" y="1965383"/>
            <a:ext cx="744027" cy="125149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5139" y="2048090"/>
            <a:ext cx="1297071" cy="106555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7728" y="2002453"/>
            <a:ext cx="744027" cy="1177234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>
            <a:off x="214180" y="3904341"/>
            <a:ext cx="3665841" cy="288775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7527" y="3948534"/>
            <a:ext cx="2279896" cy="242362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154550" y="6360389"/>
            <a:ext cx="1556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Input 3D Scene</a:t>
            </a:r>
            <a:endParaRPr lang="en-US"/>
          </a:p>
        </p:txBody>
      </p:sp>
      <p:sp>
        <p:nvSpPr>
          <p:cNvPr id="13" name="Right Arrow 12"/>
          <p:cNvSpPr/>
          <p:nvPr/>
        </p:nvSpPr>
        <p:spPr>
          <a:xfrm>
            <a:off x="4117640" y="3772775"/>
            <a:ext cx="1276865" cy="632466"/>
          </a:xfrm>
          <a:prstGeom prst="rightArrow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5605918" y="1837037"/>
            <a:ext cx="2335429" cy="495505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6106365" y="6329208"/>
            <a:ext cx="1334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Registrations</a:t>
            </a:r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2947" y="2002453"/>
            <a:ext cx="1204547" cy="129744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87647" y="4946177"/>
            <a:ext cx="1204547" cy="1320493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71357" y="3480820"/>
            <a:ext cx="1204547" cy="1284433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4117639" y="3904342"/>
            <a:ext cx="1104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mtClean="0"/>
              <a:t>PPF + ICP</a:t>
            </a:r>
            <a:endParaRPr lang="en-US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35052" y="2833000"/>
            <a:ext cx="2274350" cy="2333388"/>
          </a:xfrm>
          <a:prstGeom prst="rect">
            <a:avLst/>
          </a:prstGeom>
        </p:spPr>
      </p:pic>
      <p:sp>
        <p:nvSpPr>
          <p:cNvPr id="22" name="Rounded Rectangle 21"/>
          <p:cNvSpPr/>
          <p:nvPr/>
        </p:nvSpPr>
        <p:spPr>
          <a:xfrm>
            <a:off x="9474678" y="2594919"/>
            <a:ext cx="2595101" cy="305623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Arrow 23"/>
          <p:cNvSpPr/>
          <p:nvPr/>
        </p:nvSpPr>
        <p:spPr>
          <a:xfrm>
            <a:off x="8112988" y="3772775"/>
            <a:ext cx="1276865" cy="632466"/>
          </a:xfrm>
          <a:prstGeom prst="rightArrow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8088142" y="3904342"/>
            <a:ext cx="1154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mtClean="0"/>
              <a:t>All Models</a:t>
            </a:r>
            <a:endParaRPr lang="en-US"/>
          </a:p>
        </p:txBody>
      </p:sp>
      <p:sp>
        <p:nvSpPr>
          <p:cNvPr id="27" name="Plus 26"/>
          <p:cNvSpPr/>
          <p:nvPr/>
        </p:nvSpPr>
        <p:spPr>
          <a:xfrm>
            <a:off x="1821754" y="3627884"/>
            <a:ext cx="214184" cy="214184"/>
          </a:xfrm>
          <a:prstGeom prst="mathPlus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8" descr="831px-OpenCV_Logo_with_text_svg_version.svg.png (831×1024)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60470" y="100448"/>
            <a:ext cx="609309" cy="750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3019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12000"/>
    </mc:Choice>
    <mc:Fallback xmlns="">
      <p:transition spd="slow" advClick="0" advTm="1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75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75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75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75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775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8750"/>
                            </p:stCondLst>
                            <p:childTnLst>
                              <p:par>
                                <p:cTn id="6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9750"/>
                            </p:stCondLst>
                            <p:childTnLst>
                              <p:par>
                                <p:cTn id="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9" grpId="0" animBg="1"/>
      <p:bldP spid="11" grpId="0"/>
      <p:bldP spid="13" grpId="0" animBg="1"/>
      <p:bldP spid="14" grpId="0" animBg="1"/>
      <p:bldP spid="15" grpId="0"/>
      <p:bldP spid="20" grpId="0"/>
      <p:bldP spid="22" grpId="0" animBg="1"/>
      <p:bldP spid="24" grpId="0" animBg="1"/>
      <p:bldP spid="25" grpId="0"/>
      <p:bldP spid="2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Regıstratıon on </a:t>
            </a:r>
            <a:r>
              <a:rPr lang="en-US" smtClean="0"/>
              <a:t>spacetime stereo</a:t>
            </a:r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304813" y="5902029"/>
            <a:ext cx="8996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Scene</a:t>
            </a:r>
            <a:endParaRPr lang="en-US" sz="240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005" y="2181052"/>
            <a:ext cx="2434582" cy="372097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2151" y="2181052"/>
            <a:ext cx="3705845" cy="370584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12258" y="3310415"/>
            <a:ext cx="3036842" cy="3036842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121902" y="5928157"/>
            <a:ext cx="966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Model</a:t>
            </a:r>
            <a:endParaRPr lang="en-US" sz="240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12258" y="321653"/>
            <a:ext cx="3036842" cy="3118318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9373966" y="6321130"/>
            <a:ext cx="21206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Registered Pose</a:t>
            </a:r>
            <a:endParaRPr lang="en-US" sz="2400"/>
          </a:p>
        </p:txBody>
      </p:sp>
      <p:sp>
        <p:nvSpPr>
          <p:cNvPr id="26" name="Rounded Rectangle 25"/>
          <p:cNvSpPr/>
          <p:nvPr/>
        </p:nvSpPr>
        <p:spPr>
          <a:xfrm>
            <a:off x="178138" y="1851748"/>
            <a:ext cx="2947936" cy="451194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/>
          <p:cNvSpPr/>
          <p:nvPr/>
        </p:nvSpPr>
        <p:spPr>
          <a:xfrm>
            <a:off x="3623664" y="1790667"/>
            <a:ext cx="4257679" cy="457302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ed Rectangle 27"/>
          <p:cNvSpPr/>
          <p:nvPr/>
        </p:nvSpPr>
        <p:spPr>
          <a:xfrm>
            <a:off x="8458200" y="101599"/>
            <a:ext cx="3647012" cy="668119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8812258" y="3310260"/>
            <a:ext cx="3074722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Plus 30"/>
          <p:cNvSpPr/>
          <p:nvPr/>
        </p:nvSpPr>
        <p:spPr>
          <a:xfrm>
            <a:off x="3176195" y="3840668"/>
            <a:ext cx="401744" cy="401744"/>
          </a:xfrm>
          <a:prstGeom prst="mathPlus">
            <a:avLst/>
          </a:prstGeom>
          <a:solidFill>
            <a:srgbClr val="C00000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/>
          <p:cNvSpPr/>
          <p:nvPr/>
        </p:nvSpPr>
        <p:spPr>
          <a:xfrm>
            <a:off x="7995987" y="4010141"/>
            <a:ext cx="357546" cy="134079"/>
          </a:xfrm>
          <a:prstGeom prst="rightArrow">
            <a:avLst/>
          </a:prstGeom>
          <a:noFill/>
          <a:ln w="762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0" y="18154"/>
            <a:ext cx="6046720" cy="3693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en-US" i="1" smtClean="0">
                <a:solidFill>
                  <a:schemeClr val="accent2">
                    <a:lumMod val="75000"/>
                  </a:schemeClr>
                </a:solidFill>
              </a:rPr>
              <a:t>Dataset from </a:t>
            </a:r>
            <a:r>
              <a:rPr lang="en-US" i="1" smtClean="0">
                <a:noFill/>
                <a:hlinkClick r:id="rId6"/>
              </a:rPr>
              <a:t>http</a:t>
            </a:r>
            <a:r>
              <a:rPr lang="en-US" i="1">
                <a:noFill/>
                <a:hlinkClick r:id="rId6"/>
              </a:rPr>
              <a:t>://vision.deis.unibo.it/keypoints3d/?page_id=2</a:t>
            </a:r>
            <a:endParaRPr lang="en-US" i="1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127935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7000"/>
    </mc:Choice>
    <mc:Fallback xmlns="">
      <p:transition spd="slow" advClick="0" advTm="7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75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25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7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7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0" grpId="0"/>
      <p:bldP spid="25" grpId="0"/>
      <p:bldP spid="26" grpId="0" animBg="1"/>
      <p:bldP spid="27" grpId="0" animBg="1"/>
      <p:bldP spid="28" grpId="0" animBg="1"/>
      <p:bldP spid="31" grpId="0" animBg="1"/>
      <p:bldP spid="3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153" y="2568449"/>
            <a:ext cx="2676776" cy="26272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Regıstratıon on </a:t>
            </a:r>
            <a:r>
              <a:rPr lang="en-US" smtClean="0"/>
              <a:t>kinect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9223" y="475527"/>
            <a:ext cx="3860802" cy="313354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9223" y="3499608"/>
            <a:ext cx="3860802" cy="2897669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7912300" y="101599"/>
            <a:ext cx="4192912" cy="668119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67125" y="2585801"/>
            <a:ext cx="3517829" cy="260985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997946" y="5195654"/>
            <a:ext cx="8996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Scene</a:t>
            </a:r>
            <a:endParaRPr lang="en-US" sz="2400"/>
          </a:p>
        </p:txBody>
      </p:sp>
      <p:sp>
        <p:nvSpPr>
          <p:cNvPr id="11" name="TextBox 10"/>
          <p:cNvSpPr txBox="1"/>
          <p:nvPr/>
        </p:nvSpPr>
        <p:spPr>
          <a:xfrm>
            <a:off x="1032075" y="5195655"/>
            <a:ext cx="966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Model</a:t>
            </a:r>
            <a:endParaRPr lang="en-US" sz="2400"/>
          </a:p>
        </p:txBody>
      </p:sp>
      <p:sp>
        <p:nvSpPr>
          <p:cNvPr id="12" name="Rounded Rectangle 11"/>
          <p:cNvSpPr/>
          <p:nvPr/>
        </p:nvSpPr>
        <p:spPr>
          <a:xfrm>
            <a:off x="75070" y="2216726"/>
            <a:ext cx="2864068" cy="344059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3471583" y="2258866"/>
            <a:ext cx="3908272" cy="344059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Plus 13"/>
          <p:cNvSpPr/>
          <p:nvPr/>
        </p:nvSpPr>
        <p:spPr>
          <a:xfrm>
            <a:off x="3008470" y="3840668"/>
            <a:ext cx="401744" cy="401744"/>
          </a:xfrm>
          <a:prstGeom prst="mathPlus">
            <a:avLst/>
          </a:prstGeom>
          <a:solidFill>
            <a:srgbClr val="C00000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/>
          <p:cNvSpPr/>
          <p:nvPr/>
        </p:nvSpPr>
        <p:spPr>
          <a:xfrm>
            <a:off x="7464732" y="3979164"/>
            <a:ext cx="324754" cy="121782"/>
          </a:xfrm>
          <a:prstGeom prst="rightArrow">
            <a:avLst/>
          </a:prstGeom>
          <a:noFill/>
          <a:ln w="762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9115348" y="6337938"/>
            <a:ext cx="21206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Registered Pose</a:t>
            </a:r>
            <a:endParaRPr lang="en-US" sz="2400"/>
          </a:p>
        </p:txBody>
      </p:sp>
      <p:cxnSp>
        <p:nvCxnSpPr>
          <p:cNvPr id="17" name="Straight Connector 16"/>
          <p:cNvCxnSpPr/>
          <p:nvPr/>
        </p:nvCxnSpPr>
        <p:spPr>
          <a:xfrm>
            <a:off x="8089223" y="3530959"/>
            <a:ext cx="3860802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0" y="18154"/>
            <a:ext cx="6046720" cy="3693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en-US" i="1" smtClean="0">
                <a:solidFill>
                  <a:schemeClr val="accent2">
                    <a:lumMod val="75000"/>
                  </a:schemeClr>
                </a:solidFill>
              </a:rPr>
              <a:t>Dataset from </a:t>
            </a:r>
            <a:r>
              <a:rPr lang="en-US" i="1" smtClean="0">
                <a:noFill/>
                <a:hlinkClick r:id="rId6"/>
              </a:rPr>
              <a:t>http</a:t>
            </a:r>
            <a:r>
              <a:rPr lang="en-US" i="1">
                <a:noFill/>
                <a:hlinkClick r:id="rId6"/>
              </a:rPr>
              <a:t>://vision.deis.unibo.it/keypoints3d/?page_id=2</a:t>
            </a:r>
            <a:endParaRPr lang="en-US" i="1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3611867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6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25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75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/>
      <p:bldP spid="11" grpId="0"/>
      <p:bldP spid="12" grpId="0" animBg="1"/>
      <p:bldP spid="13" grpId="0" animBg="1"/>
      <p:bldP spid="14" grpId="0" animBg="1"/>
      <p:bldP spid="15" grpId="0" animBg="1"/>
      <p:bldP spid="1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Registration </a:t>
            </a:r>
            <a:r>
              <a:rPr lang="en-US" smtClean="0"/>
              <a:t>on slam dataset - </a:t>
            </a:r>
            <a:r>
              <a:rPr lang="tr-TR" smtClean="0"/>
              <a:t>1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3993" y="1924317"/>
            <a:ext cx="3074722" cy="253880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3993" y="4402324"/>
            <a:ext cx="3074722" cy="2307959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1293993" y="4491224"/>
            <a:ext cx="3074722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7000" y="1946584"/>
            <a:ext cx="4359998" cy="47891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540971" y="6340950"/>
            <a:ext cx="1827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rgbClr val="FFC000"/>
                </a:solidFill>
              </a:rPr>
              <a:t>Exact Sofa Model</a:t>
            </a:r>
            <a:endParaRPr lang="en-US">
              <a:solidFill>
                <a:srgbClr val="FFC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184143" y="4156468"/>
            <a:ext cx="22198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rgbClr val="FFC000"/>
                </a:solidFill>
              </a:rPr>
              <a:t>Arbitrary SLAM Scene</a:t>
            </a:r>
            <a:endParaRPr lang="en-US">
              <a:solidFill>
                <a:srgbClr val="FFC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200716" y="6351769"/>
            <a:ext cx="1636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rgbClr val="FFC000"/>
                </a:solidFill>
              </a:rPr>
              <a:t>Registered Pose</a:t>
            </a:r>
            <a:endParaRPr lang="en-US">
              <a:solidFill>
                <a:srgbClr val="FFC000"/>
              </a:solidFill>
            </a:endParaRPr>
          </a:p>
        </p:txBody>
      </p:sp>
      <p:sp>
        <p:nvSpPr>
          <p:cNvPr id="13" name="Right Arrow 12"/>
          <p:cNvSpPr/>
          <p:nvPr/>
        </p:nvSpPr>
        <p:spPr>
          <a:xfrm>
            <a:off x="4766792" y="4086091"/>
            <a:ext cx="1276865" cy="632466"/>
          </a:xfrm>
          <a:prstGeom prst="rightArrow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4766791" y="4217658"/>
            <a:ext cx="1104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mtClean="0"/>
              <a:t>PPF + ICP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7000" y="5199446"/>
            <a:ext cx="2380962" cy="1536238"/>
          </a:xfrm>
          <a:prstGeom prst="rect">
            <a:avLst/>
          </a:prstGeom>
        </p:spPr>
      </p:pic>
      <p:pic>
        <p:nvPicPr>
          <p:cNvPr id="15" name="Picture 8" descr="831px-OpenCV_Logo_with_text_svg_version.svg.png (831×1024)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60470" y="100448"/>
            <a:ext cx="609309" cy="750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8734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2" grpId="0"/>
      <p:bldP spid="13" grpId="0" animBg="1"/>
      <p:bldP spid="1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2731" y="2500622"/>
            <a:ext cx="5147958" cy="361510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875" y="1757940"/>
            <a:ext cx="3522423" cy="249060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Registration on slam </a:t>
            </a:r>
            <a:r>
              <a:rPr lang="en-US" smtClean="0"/>
              <a:t>dataset</a:t>
            </a:r>
            <a:r>
              <a:rPr lang="tr-TR" smtClean="0"/>
              <a:t> - 2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6081" y="4306153"/>
            <a:ext cx="2450012" cy="245590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46081" y="6115723"/>
            <a:ext cx="22976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rgbClr val="FFC000"/>
                </a:solidFill>
              </a:rPr>
              <a:t>Cropped &amp; </a:t>
            </a:r>
            <a:br>
              <a:rPr lang="en-US" smtClean="0">
                <a:solidFill>
                  <a:srgbClr val="FFC000"/>
                </a:solidFill>
              </a:rPr>
            </a:br>
            <a:r>
              <a:rPr lang="en-US" smtClean="0">
                <a:solidFill>
                  <a:srgbClr val="FFC000"/>
                </a:solidFill>
              </a:rPr>
              <a:t>Processed Chair Model</a:t>
            </a:r>
            <a:endParaRPr lang="en-US">
              <a:solidFill>
                <a:srgbClr val="FFC000"/>
              </a:solidFill>
            </a:endParaRPr>
          </a:p>
        </p:txBody>
      </p:sp>
      <p:sp>
        <p:nvSpPr>
          <p:cNvPr id="9" name="Right Arrow 8"/>
          <p:cNvSpPr/>
          <p:nvPr/>
        </p:nvSpPr>
        <p:spPr>
          <a:xfrm>
            <a:off x="4659082" y="3805254"/>
            <a:ext cx="1276865" cy="632466"/>
          </a:xfrm>
          <a:prstGeom prst="rightArrow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659081" y="3936821"/>
            <a:ext cx="1104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mtClean="0"/>
              <a:t>PPF + ICP</a:t>
            </a:r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2091564" y="3821599"/>
            <a:ext cx="17838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rgbClr val="FFC000"/>
                </a:solidFill>
              </a:rPr>
              <a:t>3D Reconstruction</a:t>
            </a:r>
            <a:endParaRPr lang="en-US">
              <a:solidFill>
                <a:srgbClr val="FFC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675255" y="5736767"/>
            <a:ext cx="3218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rgbClr val="FFC000"/>
                </a:solidFill>
              </a:rPr>
              <a:t>Model Matched to Reconstruction</a:t>
            </a:r>
            <a:endParaRPr lang="en-US">
              <a:solidFill>
                <a:srgbClr val="FFC000"/>
              </a:solidFill>
            </a:endParaRPr>
          </a:p>
        </p:txBody>
      </p:sp>
      <p:pic>
        <p:nvPicPr>
          <p:cNvPr id="13" name="Picture 8" descr="831px-OpenCV_Logo_with_text_svg_version.svg.png (831×1024)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60470" y="100448"/>
            <a:ext cx="609309" cy="750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2320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 animBg="1"/>
      <p:bldP spid="10" grpId="0"/>
      <p:bldP spid="11" grpId="0"/>
      <p:bldP spid="1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Failing cases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8027" y="281118"/>
            <a:ext cx="3998768" cy="333831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4352" y="1927545"/>
            <a:ext cx="3399186" cy="190261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527820" y="3501392"/>
            <a:ext cx="21845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rgbClr val="FFC000"/>
                </a:solidFill>
              </a:rPr>
              <a:t>Arbitrary Sofa Model</a:t>
            </a:r>
            <a:endParaRPr lang="en-US">
              <a:solidFill>
                <a:srgbClr val="FFC000"/>
              </a:solidFill>
            </a:endParaRPr>
          </a:p>
        </p:txBody>
      </p:sp>
      <p:sp>
        <p:nvSpPr>
          <p:cNvPr id="8" name="Right Arrow 7"/>
          <p:cNvSpPr/>
          <p:nvPr/>
        </p:nvSpPr>
        <p:spPr>
          <a:xfrm rot="5400000">
            <a:off x="2864675" y="4151165"/>
            <a:ext cx="415540" cy="340916"/>
          </a:xfrm>
          <a:prstGeom prst="rightArrow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6968" y="4780789"/>
            <a:ext cx="3399186" cy="1929797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8121282" y="4160061"/>
            <a:ext cx="160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Train  &amp;  Match</a:t>
            </a:r>
            <a:endParaRPr lang="en-US"/>
          </a:p>
        </p:txBody>
      </p:sp>
      <p:sp>
        <p:nvSpPr>
          <p:cNvPr id="13" name="Right Arrow 12"/>
          <p:cNvSpPr/>
          <p:nvPr/>
        </p:nvSpPr>
        <p:spPr>
          <a:xfrm>
            <a:off x="5283217" y="5442940"/>
            <a:ext cx="1169524" cy="639258"/>
          </a:xfrm>
          <a:prstGeom prst="rightArrow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417160" y="2647891"/>
            <a:ext cx="554253" cy="554253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1</a:t>
            </a:r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490377" y="5442940"/>
            <a:ext cx="554253" cy="554253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2</a:t>
            </a:r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11415500" y="6208220"/>
            <a:ext cx="554253" cy="554253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3</a:t>
            </a:r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68506" y="4780789"/>
            <a:ext cx="3436545" cy="1972830"/>
          </a:xfrm>
          <a:prstGeom prst="rect">
            <a:avLst/>
          </a:prstGeom>
        </p:spPr>
      </p:pic>
      <p:sp>
        <p:nvSpPr>
          <p:cNvPr id="19" name="Oval 18"/>
          <p:cNvSpPr/>
          <p:nvPr/>
        </p:nvSpPr>
        <p:spPr>
          <a:xfrm>
            <a:off x="11450213" y="3097321"/>
            <a:ext cx="554253" cy="554253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4</a:t>
            </a:r>
            <a:endParaRPr lang="en-US"/>
          </a:p>
        </p:txBody>
      </p:sp>
      <p:sp>
        <p:nvSpPr>
          <p:cNvPr id="20" name="Right Arrow 19"/>
          <p:cNvSpPr/>
          <p:nvPr/>
        </p:nvSpPr>
        <p:spPr>
          <a:xfrm rot="16200000">
            <a:off x="8528466" y="4027896"/>
            <a:ext cx="658669" cy="447064"/>
          </a:xfrm>
          <a:prstGeom prst="rightArrow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/>
          <p:cNvSpPr/>
          <p:nvPr/>
        </p:nvSpPr>
        <p:spPr>
          <a:xfrm>
            <a:off x="1173301" y="1779035"/>
            <a:ext cx="3798289" cy="221023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/>
          <p:cNvSpPr/>
          <p:nvPr/>
        </p:nvSpPr>
        <p:spPr>
          <a:xfrm>
            <a:off x="1222775" y="4648861"/>
            <a:ext cx="3798289" cy="216618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2653714" y="6379322"/>
            <a:ext cx="2228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rgbClr val="FFC000"/>
                </a:solidFill>
              </a:rPr>
              <a:t>Scaled and ReMeshed</a:t>
            </a:r>
            <a:endParaRPr lang="en-US">
              <a:solidFill>
                <a:srgbClr val="FFC00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273109" y="6148934"/>
            <a:ext cx="23821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rgbClr val="FFC000"/>
                </a:solidFill>
              </a:rPr>
              <a:t>Non-Uniform Sampling</a:t>
            </a:r>
            <a:br>
              <a:rPr lang="en-US" smtClean="0">
                <a:solidFill>
                  <a:srgbClr val="FFC000"/>
                </a:solidFill>
              </a:rPr>
            </a:br>
            <a:r>
              <a:rPr lang="en-US" smtClean="0">
                <a:solidFill>
                  <a:srgbClr val="FFC000"/>
                </a:solidFill>
              </a:rPr>
              <a:t>&amp; Normals Computation</a:t>
            </a:r>
            <a:endParaRPr lang="en-US">
              <a:solidFill>
                <a:srgbClr val="FFC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904051" y="3202144"/>
            <a:ext cx="2887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rgbClr val="FFC000"/>
                </a:solidFill>
              </a:rPr>
              <a:t>Model is Positioned with Error</a:t>
            </a:r>
            <a:endParaRPr lang="en-US">
              <a:solidFill>
                <a:srgbClr val="FFC000"/>
              </a:solidFill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6655941" y="4667092"/>
            <a:ext cx="4608103" cy="221023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6655941" y="94952"/>
            <a:ext cx="4608103" cy="371064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8" descr="831px-OpenCV_Logo_with_text_svg_version.svg.png (831×1024)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60470" y="100448"/>
            <a:ext cx="609309" cy="750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4420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7000"/>
    </mc:Choice>
    <mc:Fallback xmlns="">
      <p:transition spd="slow" advClick="0" advTm="7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5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5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12" grpId="0"/>
      <p:bldP spid="13" grpId="0" animBg="1"/>
      <p:bldP spid="15" grpId="0" animBg="1"/>
      <p:bldP spid="16" grpId="0" animBg="1"/>
      <p:bldP spid="17" grpId="0" animBg="1"/>
      <p:bldP spid="19" grpId="0" animBg="1"/>
      <p:bldP spid="20" grpId="0" animBg="1"/>
      <p:bldP spid="21" grpId="0" animBg="1"/>
      <p:bldP spid="22" grpId="0" animBg="1"/>
      <p:bldP spid="23" grpId="0"/>
      <p:bldP spid="26" grpId="0"/>
      <p:bldP spid="27" grpId="0"/>
      <p:bldP spid="24" grpId="0" animBg="1"/>
      <p:bldP spid="25" grpId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961</TotalTime>
  <Words>244</Words>
  <Application>Microsoft Office PowerPoint</Application>
  <PresentationFormat>Widescreen</PresentationFormat>
  <Paragraphs>79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Minion Pro</vt:lpstr>
      <vt:lpstr>Tw Cen MT</vt:lpstr>
      <vt:lpstr>Tw Cen MT Condensed</vt:lpstr>
      <vt:lpstr>Wingdings</vt:lpstr>
      <vt:lpstr>Wingdings 3</vt:lpstr>
      <vt:lpstr>Integral</vt:lpstr>
      <vt:lpstr>3d pose estimation via  point pair features ın opencv</vt:lpstr>
      <vt:lpstr>outline of the algorithm</vt:lpstr>
      <vt:lpstr>Registration using point pair features - LASER</vt:lpstr>
      <vt:lpstr>Registration using point pair features - STEREO</vt:lpstr>
      <vt:lpstr>Regıstratıon on spacetime stereo</vt:lpstr>
      <vt:lpstr>Regıstratıon on kinect</vt:lpstr>
      <vt:lpstr>Registration on slam dataset - 1</vt:lpstr>
      <vt:lpstr>Registration on slam dataset - 2</vt:lpstr>
      <vt:lpstr>Failing cases</vt:lpstr>
      <vt:lpstr>FAST ICP REGISTRATION</vt:lpstr>
      <vt:lpstr>OTHER GAINED FUNCTIONALITIES</vt:lpstr>
      <vt:lpstr>references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Registration using point pair features</dc:title>
  <dc:creator>Tolga Birdal</dc:creator>
  <cp:lastModifiedBy>Tolga Birdal</cp:lastModifiedBy>
  <cp:revision>283</cp:revision>
  <dcterms:created xsi:type="dcterms:W3CDTF">2014-07-26T11:37:39Z</dcterms:created>
  <dcterms:modified xsi:type="dcterms:W3CDTF">2014-07-30T08:44:40Z</dcterms:modified>
</cp:coreProperties>
</file>